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0" r:id="rId6"/>
    <p:sldId id="271" r:id="rId7"/>
    <p:sldId id="269" r:id="rId8"/>
    <p:sldId id="272" r:id="rId9"/>
    <p:sldId id="273" r:id="rId10"/>
    <p:sldId id="274" r:id="rId11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ileron Bold" panose="020B0604020202020204" charset="0"/>
      <p:regular r:id="rId14"/>
    </p:embeddedFont>
    <p:embeddedFont>
      <p:font typeface="Kollektif Bold" panose="020B0604020202020204" charset="0"/>
      <p:regular r:id="rId15"/>
    </p:embeddedFont>
    <p:embeddedFont>
      <p:font typeface="Open Sans" panose="020B0604020202020204" charset="0"/>
      <p:regular r:id="rId16"/>
    </p:embeddedFont>
    <p:embeddedFont>
      <p:font typeface="Open Sans Extra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35DBC-6BBA-44EA-AC1E-E59C5972CBD6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B248B-86ED-4A84-86FB-E9EC349E36F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8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B248B-86ED-4A84-86FB-E9EC349E36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5186003" y="5709562"/>
            <a:ext cx="22404652" cy="6570600"/>
            <a:chOff x="0" y="0"/>
            <a:chExt cx="35276568" cy="10345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76569" cy="10345540"/>
            </a:xfrm>
            <a:custGeom>
              <a:avLst/>
              <a:gdLst/>
              <a:ahLst/>
              <a:cxnLst/>
              <a:rect l="l" t="t" r="r" b="b"/>
              <a:pathLst>
                <a:path w="35276569" h="10345540">
                  <a:moveTo>
                    <a:pt x="0" y="0"/>
                  </a:moveTo>
                  <a:lnTo>
                    <a:pt x="35276569" y="0"/>
                  </a:lnTo>
                  <a:lnTo>
                    <a:pt x="35276569" y="10345540"/>
                  </a:lnTo>
                  <a:lnTo>
                    <a:pt x="0" y="10345540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46050" y="7905654"/>
            <a:ext cx="250859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625" spc="52">
                <a:solidFill>
                  <a:srgbClr val="192954"/>
                </a:solidFill>
                <a:latin typeface="Aileron"/>
                <a:ea typeface="Aileron"/>
                <a:cs typeface="Aileron"/>
                <a:sym typeface="Aileron"/>
              </a:rPr>
              <a:t>Date du rapport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-113855"/>
            <a:ext cx="17489280" cy="9837720"/>
          </a:xfrm>
          <a:custGeom>
            <a:avLst/>
            <a:gdLst/>
            <a:ahLst/>
            <a:cxnLst/>
            <a:rect l="l" t="t" r="r" b="b"/>
            <a:pathLst>
              <a:path w="17489280" h="9837720">
                <a:moveTo>
                  <a:pt x="0" y="0"/>
                </a:moveTo>
                <a:lnTo>
                  <a:pt x="17489280" y="0"/>
                </a:lnTo>
                <a:lnTo>
                  <a:pt x="17489280" y="9837721"/>
                </a:lnTo>
                <a:lnTo>
                  <a:pt x="0" y="983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5778689" y="1818391"/>
            <a:ext cx="17841191" cy="9666520"/>
          </a:xfrm>
          <a:custGeom>
            <a:avLst/>
            <a:gdLst/>
            <a:ahLst/>
            <a:cxnLst/>
            <a:rect l="l" t="t" r="r" b="b"/>
            <a:pathLst>
              <a:path w="17841191" h="9666520">
                <a:moveTo>
                  <a:pt x="0" y="0"/>
                </a:moveTo>
                <a:lnTo>
                  <a:pt x="17841191" y="0"/>
                </a:lnTo>
                <a:lnTo>
                  <a:pt x="17841191" y="9666520"/>
                </a:lnTo>
                <a:lnTo>
                  <a:pt x="0" y="966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93" t="-27229" r="-21865"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2122331" y="4121331"/>
            <a:ext cx="6165669" cy="6165669"/>
          </a:xfrm>
          <a:custGeom>
            <a:avLst/>
            <a:gdLst/>
            <a:ahLst/>
            <a:cxnLst/>
            <a:rect l="l" t="t" r="r" b="b"/>
            <a:pathLst>
              <a:path w="6165669" h="6165669">
                <a:moveTo>
                  <a:pt x="0" y="0"/>
                </a:moveTo>
                <a:lnTo>
                  <a:pt x="6165669" y="0"/>
                </a:lnTo>
                <a:lnTo>
                  <a:pt x="6165669" y="6165669"/>
                </a:lnTo>
                <a:lnTo>
                  <a:pt x="0" y="6165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11674653" y="6211412"/>
            <a:ext cx="11602435" cy="6523147"/>
          </a:xfrm>
          <a:custGeom>
            <a:avLst/>
            <a:gdLst/>
            <a:ahLst/>
            <a:cxnLst/>
            <a:rect l="l" t="t" r="r" b="b"/>
            <a:pathLst>
              <a:path w="11602435" h="6523147">
                <a:moveTo>
                  <a:pt x="0" y="0"/>
                </a:moveTo>
                <a:lnTo>
                  <a:pt x="11602435" y="0"/>
                </a:lnTo>
                <a:lnTo>
                  <a:pt x="11602435" y="6523147"/>
                </a:lnTo>
                <a:lnTo>
                  <a:pt x="0" y="652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170" y="3939350"/>
            <a:ext cx="8215346" cy="304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7524" b="1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Projet UE-2 :</a:t>
            </a:r>
          </a:p>
          <a:p>
            <a:pPr algn="l">
              <a:lnSpc>
                <a:spcPts val="7901"/>
              </a:lnSpc>
            </a:pPr>
            <a:r>
              <a:rPr lang="en-US" sz="7524" b="1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Hypertension artérielle (HTA)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39006" y="9454725"/>
            <a:ext cx="226228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spc="61">
                <a:solidFill>
                  <a:srgbClr val="F4F4F4"/>
                </a:solidFill>
                <a:latin typeface="Aileron"/>
                <a:ea typeface="Aileron"/>
                <a:cs typeface="Aileron"/>
                <a:sym typeface="Aileron"/>
              </a:rPr>
              <a:t>2024-2025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170" y="8283125"/>
            <a:ext cx="5737473" cy="189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GUNDUZ Maxime</a:t>
            </a:r>
          </a:p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KAJOKA Felicite</a:t>
            </a:r>
          </a:p>
          <a:p>
            <a:pPr algn="just">
              <a:lnSpc>
                <a:spcPts val="3800"/>
              </a:lnSpc>
            </a:pPr>
            <a:endParaRPr lang="en-US" sz="2714" b="1" spc="54">
              <a:solidFill>
                <a:srgbClr val="FCFDF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25 Novembre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12427" y="7896129"/>
            <a:ext cx="3315439" cy="141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Master 2 Informatique Biomédical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Discussion et conclusion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8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F0B118C-C8B6-84DC-CC15-EBA4C8F1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67056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5829300" y="5334000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3259688" y="443611"/>
            <a:ext cx="23621" cy="668019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232914-D02B-9564-AF48-51A93B99F1E3}"/>
              </a:ext>
            </a:extLst>
          </p:cNvPr>
          <p:cNvSpPr txBox="1"/>
          <p:nvPr/>
        </p:nvSpPr>
        <p:spPr>
          <a:xfrm>
            <a:off x="10333920" y="1359853"/>
            <a:ext cx="8182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Optimisation et limitation des </a:t>
            </a:r>
            <a:r>
              <a:rPr lang="en-GB" sz="4800" dirty="0" err="1"/>
              <a:t>erreurs</a:t>
            </a:r>
            <a:r>
              <a:rPr lang="en-GB" sz="4800" dirty="0"/>
              <a:t> (sous la direction d’un </a:t>
            </a:r>
            <a:r>
              <a:rPr lang="en-GB" sz="4800" dirty="0" err="1"/>
              <a:t>médecin</a:t>
            </a:r>
            <a:r>
              <a:rPr lang="en-GB" sz="4800" dirty="0"/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9CA49D-C231-B5F6-AC18-356F31430973}"/>
              </a:ext>
            </a:extLst>
          </p:cNvPr>
          <p:cNvSpPr txBox="1"/>
          <p:nvPr/>
        </p:nvSpPr>
        <p:spPr>
          <a:xfrm>
            <a:off x="10308523" y="4150876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Assistance et </a:t>
            </a:r>
            <a:r>
              <a:rPr lang="en-GB" sz="4800" dirty="0" err="1"/>
              <a:t>amélioration</a:t>
            </a:r>
            <a:r>
              <a:rPr lang="en-GB" sz="4800" dirty="0"/>
              <a:t> de la </a:t>
            </a:r>
            <a:r>
              <a:rPr lang="en-GB" sz="4800" dirty="0" err="1"/>
              <a:t>qualité</a:t>
            </a:r>
            <a:r>
              <a:rPr lang="en-GB" sz="4800" dirty="0"/>
              <a:t> des </a:t>
            </a:r>
            <a:r>
              <a:rPr lang="en-GB" sz="4800" dirty="0" err="1"/>
              <a:t>soin</a:t>
            </a:r>
            <a:endParaRPr lang="en-GB" sz="4800" dirty="0"/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6D964856-C317-C55E-C6FE-65540E6B3307}"/>
              </a:ext>
            </a:extLst>
          </p:cNvPr>
          <p:cNvSpPr/>
          <p:nvPr/>
        </p:nvSpPr>
        <p:spPr>
          <a:xfrm rot="5400000" flipH="1" flipV="1">
            <a:off x="13259689" y="2790323"/>
            <a:ext cx="23621" cy="668019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AA20B7-E8A2-9B75-BB96-330BA152C3B5}"/>
              </a:ext>
            </a:extLst>
          </p:cNvPr>
          <p:cNvSpPr txBox="1"/>
          <p:nvPr/>
        </p:nvSpPr>
        <p:spPr>
          <a:xfrm>
            <a:off x="10308523" y="6606123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/>
              <a:t>Représentation</a:t>
            </a:r>
            <a:r>
              <a:rPr lang="en-GB" sz="4800" dirty="0"/>
              <a:t> </a:t>
            </a:r>
            <a:r>
              <a:rPr lang="en-GB" sz="4800" dirty="0" err="1"/>
              <a:t>explicite</a:t>
            </a:r>
            <a:r>
              <a:rPr lang="en-GB" sz="4800" dirty="0"/>
              <a:t> et structure des </a:t>
            </a:r>
            <a:r>
              <a:rPr lang="en-GB" sz="4800" dirty="0" err="1"/>
              <a:t>conceptes</a:t>
            </a:r>
            <a:r>
              <a:rPr lang="en-GB" sz="4800" dirty="0"/>
              <a:t> (utilise pour les IA)</a:t>
            </a:r>
          </a:p>
        </p:txBody>
      </p:sp>
    </p:spTree>
    <p:extLst>
      <p:ext uri="{BB962C8B-B14F-4D97-AF65-F5344CB8AC3E}">
        <p14:creationId xmlns:p14="http://schemas.microsoft.com/office/powerpoint/2010/main" val="246851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460123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et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6675" y="6289167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proteger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et 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l’ontologique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9375" y="8220303"/>
            <a:ext cx="16230600" cy="68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Discussion et 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475" y="3409186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Conception </a:t>
            </a:r>
            <a:r>
              <a:rPr lang="fr-FR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d'un système d'aide à la décision médicale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2BA6F-3FE0-5313-248B-0045519CB35C}"/>
              </a:ext>
            </a:extLst>
          </p:cNvPr>
          <p:cNvSpPr txBox="1"/>
          <p:nvPr/>
        </p:nvSpPr>
        <p:spPr>
          <a:xfrm>
            <a:off x="956675" y="4425453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Conception </a:t>
            </a:r>
            <a:r>
              <a:rPr lang="fr-FR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d'un système d'aide à la décision médicale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9029B9E-E605-D24D-1F71-C1587CC57BC4}"/>
              </a:ext>
            </a:extLst>
          </p:cNvPr>
          <p:cNvSpPr txBox="1"/>
          <p:nvPr/>
        </p:nvSpPr>
        <p:spPr>
          <a:xfrm>
            <a:off x="943975" y="2430509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SAD (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Dxplain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Asti)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3AD4A9C-9616-D278-6042-0F284E88A529}"/>
              </a:ext>
            </a:extLst>
          </p:cNvPr>
          <p:cNvSpPr txBox="1"/>
          <p:nvPr/>
        </p:nvSpPr>
        <p:spPr>
          <a:xfrm>
            <a:off x="969375" y="5367228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SADST (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Theriaque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738B699-7BE8-4F63-0B54-AB5B6F6260F3}"/>
              </a:ext>
            </a:extLst>
          </p:cNvPr>
          <p:cNvSpPr txBox="1"/>
          <p:nvPr/>
        </p:nvSpPr>
        <p:spPr>
          <a:xfrm>
            <a:off x="956675" y="7258998"/>
            <a:ext cx="16230600" cy="68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Représentation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ontologique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notre</a:t>
            </a:r>
            <a:r>
              <a:rPr lang="en-US" sz="4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123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modele</a:t>
            </a:r>
            <a:endParaRPr lang="en-US" sz="4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 de l’Hypertension artérielle (HTA)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902815" y="5752970"/>
            <a:ext cx="7851785" cy="3581530"/>
          </a:xfrm>
          <a:custGeom>
            <a:avLst/>
            <a:gdLst/>
            <a:ahLst/>
            <a:cxnLst/>
            <a:rect l="l" t="t" r="r" b="b"/>
            <a:pathLst>
              <a:path w="8540258" h="2670405">
                <a:moveTo>
                  <a:pt x="0" y="0"/>
                </a:moveTo>
                <a:lnTo>
                  <a:pt x="8540258" y="0"/>
                </a:lnTo>
                <a:lnTo>
                  <a:pt x="8540258" y="2670405"/>
                </a:lnTo>
                <a:lnTo>
                  <a:pt x="0" y="267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533400" y="1257170"/>
            <a:ext cx="8839200" cy="8077330"/>
          </a:xfrm>
          <a:custGeom>
            <a:avLst/>
            <a:gdLst/>
            <a:ahLst/>
            <a:cxnLst/>
            <a:rect l="l" t="t" r="r" b="b"/>
            <a:pathLst>
              <a:path w="8776903" h="5424839">
                <a:moveTo>
                  <a:pt x="0" y="0"/>
                </a:moveTo>
                <a:lnTo>
                  <a:pt x="8776904" y="0"/>
                </a:lnTo>
                <a:lnTo>
                  <a:pt x="8776904" y="5424839"/>
                </a:lnTo>
                <a:lnTo>
                  <a:pt x="0" y="542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40F7C-C905-2918-6C89-C453C7175DC0}"/>
              </a:ext>
            </a:extLst>
          </p:cNvPr>
          <p:cNvSpPr txBox="1"/>
          <p:nvPr/>
        </p:nvSpPr>
        <p:spPr>
          <a:xfrm>
            <a:off x="10363200" y="1257170"/>
            <a:ext cx="7620000" cy="472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- </a:t>
            </a:r>
            <a:r>
              <a:rPr lang="en-US" sz="4400" b="1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Maladie</a:t>
            </a:r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Chronique</a:t>
            </a: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fr-FR" sz="4400" b="1" dirty="0">
                <a:latin typeface="Arial" panose="020B0604020202020204" pitchFamily="34" charset="0"/>
                <a:cs typeface="Arial" panose="020B0604020202020204" pitchFamily="34" charset="0"/>
              </a:rPr>
              <a:t>- P</a:t>
            </a:r>
            <a:r>
              <a:rPr lang="fr-FR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ression anormale</a:t>
            </a: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fr-FR" sz="4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fr-FR" sz="4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1,28 milliard</a:t>
            </a:r>
            <a:r>
              <a:rPr lang="fr-FR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malade</a:t>
            </a: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fr-FR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systémes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d’aide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à la decisions diagnostic (SAD)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F7295951-BE2D-9766-7BAC-4C09C0DDC6FE}"/>
              </a:ext>
            </a:extLst>
          </p:cNvPr>
          <p:cNvSpPr/>
          <p:nvPr/>
        </p:nvSpPr>
        <p:spPr>
          <a:xfrm rot="5400000" flipV="1">
            <a:off x="9105900" y="5181600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DXplain Demo">
            <a:extLst>
              <a:ext uri="{FF2B5EF4-FFF2-40B4-BE49-F238E27FC236}">
                <a16:creationId xmlns:a16="http://schemas.microsoft.com/office/drawing/2014/main" id="{29A2BD4A-D012-243C-4EC9-9C7EDB68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0" y="1104900"/>
            <a:ext cx="12462933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2084A876-7D71-8E8A-6D25-4F7A46DD53B5}"/>
              </a:ext>
            </a:extLst>
          </p:cNvPr>
          <p:cNvSpPr/>
          <p:nvPr/>
        </p:nvSpPr>
        <p:spPr>
          <a:xfrm rot="5400000" flipV="1">
            <a:off x="15505200" y="4344901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C714E3-3F35-7350-8874-DD8430EED25D}"/>
              </a:ext>
            </a:extLst>
          </p:cNvPr>
          <p:cNvSpPr txBox="1"/>
          <p:nvPr/>
        </p:nvSpPr>
        <p:spPr>
          <a:xfrm>
            <a:off x="13449299" y="1796769"/>
            <a:ext cx="5319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Analyse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40CF5-602D-2A42-BB7B-C5C94BE8E8AF}"/>
              </a:ext>
            </a:extLst>
          </p:cNvPr>
          <p:cNvSpPr txBox="1"/>
          <p:nvPr/>
        </p:nvSpPr>
        <p:spPr>
          <a:xfrm>
            <a:off x="13520002" y="7043838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Améliore la qualité des diagnostics</a:t>
            </a:r>
            <a:endParaRPr lang="en-GB" sz="4400" dirty="0"/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id="{776CADE9-0696-D182-78CE-C4F9BF48DB7A}"/>
              </a:ext>
            </a:extLst>
          </p:cNvPr>
          <p:cNvSpPr/>
          <p:nvPr/>
        </p:nvSpPr>
        <p:spPr>
          <a:xfrm rot="5400000" flipV="1">
            <a:off x="15505201" y="758506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78C41E-9EE5-1163-E83E-1F09DA13298F}"/>
              </a:ext>
            </a:extLst>
          </p:cNvPr>
          <p:cNvSpPr txBox="1"/>
          <p:nvPr/>
        </p:nvSpPr>
        <p:spPr>
          <a:xfrm>
            <a:off x="13335000" y="3596001"/>
            <a:ext cx="5319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Recommandations</a:t>
            </a:r>
            <a:endParaRPr lang="en-GB" sz="4400" dirty="0"/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E0FCD309-C8A6-83FE-86B6-42C54FED804C}"/>
              </a:ext>
            </a:extLst>
          </p:cNvPr>
          <p:cNvSpPr/>
          <p:nvPr/>
        </p:nvSpPr>
        <p:spPr>
          <a:xfrm rot="5400000" flipV="1">
            <a:off x="15505201" y="2610430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45270A-74D9-6B08-5313-163AC638EC0F}"/>
              </a:ext>
            </a:extLst>
          </p:cNvPr>
          <p:cNvSpPr txBox="1"/>
          <p:nvPr/>
        </p:nvSpPr>
        <p:spPr>
          <a:xfrm>
            <a:off x="13449299" y="5076990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P</a:t>
            </a:r>
            <a:r>
              <a:rPr lang="en-GB" sz="4400" dirty="0" err="1"/>
              <a:t>ropose</a:t>
            </a:r>
            <a:r>
              <a:rPr lang="en-GB" sz="4400" dirty="0"/>
              <a:t> des diagnostics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systémes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d’aide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à la decisions diagnostic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67A8A1-E1EC-8FD5-07E1-1412B4A3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028700"/>
            <a:ext cx="161544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Conception d’un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modele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pour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l’aide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à la decisions diagnostic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89421-C5C3-0B55-09AC-FA831A19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00" y="1152296"/>
            <a:ext cx="63881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D0B7A26-EB2F-A8A5-7C85-1E4E82CE2D0B}"/>
              </a:ext>
            </a:extLst>
          </p:cNvPr>
          <p:cNvSpPr txBox="1"/>
          <p:nvPr/>
        </p:nvSpPr>
        <p:spPr>
          <a:xfrm>
            <a:off x="688800" y="4352696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>
                <a:effectLst/>
              </a:rPr>
              <a:t>Analyse du </a:t>
            </a:r>
            <a:r>
              <a:rPr lang="fr-FR" sz="3600" dirty="0" err="1">
                <a:effectLst/>
              </a:rPr>
              <a:t>VidalRecos</a:t>
            </a:r>
            <a:r>
              <a:rPr lang="fr-FR" sz="3600" dirty="0">
                <a:effectLst/>
              </a:rPr>
              <a:t> sur l’HTA</a:t>
            </a:r>
          </a:p>
          <a:p>
            <a:pPr algn="ctr" rtl="0"/>
            <a:r>
              <a:rPr lang="fr-FR" sz="3600" dirty="0">
                <a:effectLst/>
              </a:rPr>
              <a:t>+ </a:t>
            </a:r>
          </a:p>
          <a:p>
            <a:pPr algn="ctr" rtl="0"/>
            <a:r>
              <a:rPr lang="fr-FR" sz="3600" dirty="0">
                <a:effectLst/>
              </a:rPr>
              <a:t>Conception d’un </a:t>
            </a:r>
            <a:r>
              <a:rPr lang="fr-FR" sz="3600" dirty="0" err="1">
                <a:effectLst/>
              </a:rPr>
              <a:t>modele</a:t>
            </a:r>
            <a:r>
              <a:rPr lang="fr-FR" sz="3600" dirty="0">
                <a:effectLst/>
              </a:rPr>
              <a:t> </a:t>
            </a:r>
            <a:endParaRPr lang="fr-FR" sz="3600" dirty="0"/>
          </a:p>
          <a:p>
            <a:pPr algn="ctr" rtl="0"/>
            <a:br>
              <a:rPr lang="fr-FR" sz="3600" dirty="0"/>
            </a:br>
            <a:endParaRPr lang="fr-FR" sz="3600" dirty="0"/>
          </a:p>
        </p:txBody>
      </p:sp>
      <p:pic>
        <p:nvPicPr>
          <p:cNvPr id="1030" name="Picture 6" descr="Icônes de Robot en téléchargement gratuit">
            <a:extLst>
              <a:ext uri="{FF2B5EF4-FFF2-40B4-BE49-F238E27FC236}">
                <a16:creationId xmlns:a16="http://schemas.microsoft.com/office/drawing/2014/main" id="{DE954FFF-0FF6-E323-D65E-BB5A96AF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200" y="923696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7113819" y="394853"/>
            <a:ext cx="4600714" cy="2486161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FD6DDE63-FA9D-4DF0-FA9A-FD3F3190A343}"/>
              </a:ext>
            </a:extLst>
          </p:cNvPr>
          <p:cNvSpPr/>
          <p:nvPr/>
        </p:nvSpPr>
        <p:spPr>
          <a:xfrm>
            <a:off x="7126674" y="2096302"/>
            <a:ext cx="4461012" cy="2486161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72A8C8-7AAD-8138-19AC-FC9C4538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00" y="2794398"/>
            <a:ext cx="6680199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17">
            <a:extLst>
              <a:ext uri="{FF2B5EF4-FFF2-40B4-BE49-F238E27FC236}">
                <a16:creationId xmlns:a16="http://schemas.microsoft.com/office/drawing/2014/main" id="{2811DA6D-A9F6-0F22-2C8A-DB88FA2CDAD9}"/>
              </a:ext>
            </a:extLst>
          </p:cNvPr>
          <p:cNvSpPr/>
          <p:nvPr/>
        </p:nvSpPr>
        <p:spPr>
          <a:xfrm rot="8579154">
            <a:off x="9809736" y="4899906"/>
            <a:ext cx="2935728" cy="2486161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53FA80-5FDB-0687-317F-3605DAE7B885}"/>
              </a:ext>
            </a:extLst>
          </p:cNvPr>
          <p:cNvSpPr txBox="1"/>
          <p:nvPr/>
        </p:nvSpPr>
        <p:spPr>
          <a:xfrm>
            <a:off x="11277600" y="4352696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>
                <a:effectLst/>
              </a:rPr>
              <a:t>Analyse du </a:t>
            </a:r>
            <a:r>
              <a:rPr lang="fr-FR" sz="3600" dirty="0" err="1">
                <a:effectLst/>
              </a:rPr>
              <a:t>VidalRecos</a:t>
            </a:r>
            <a:r>
              <a:rPr lang="fr-FR" sz="3600" dirty="0">
                <a:effectLst/>
              </a:rPr>
              <a:t> sur l’HTA</a:t>
            </a:r>
          </a:p>
          <a:p>
            <a:pPr algn="ctr" rtl="0"/>
            <a:r>
              <a:rPr lang="fr-FR" sz="3600" dirty="0">
                <a:effectLst/>
              </a:rPr>
              <a:t>+ </a:t>
            </a:r>
          </a:p>
          <a:p>
            <a:pPr algn="ctr" rtl="0"/>
            <a:r>
              <a:rPr lang="fr-FR" sz="3600" dirty="0">
                <a:effectLst/>
              </a:rPr>
              <a:t>Conception d’un </a:t>
            </a:r>
            <a:r>
              <a:rPr lang="fr-FR" sz="3600" dirty="0" err="1">
                <a:effectLst/>
              </a:rPr>
              <a:t>modele</a:t>
            </a:r>
            <a:r>
              <a:rPr lang="fr-FR" sz="3600" dirty="0">
                <a:effectLst/>
              </a:rPr>
              <a:t> </a:t>
            </a:r>
            <a:endParaRPr lang="fr-FR" sz="3600" dirty="0"/>
          </a:p>
          <a:p>
            <a:pPr algn="ctr" rtl="0"/>
            <a:br>
              <a:rPr lang="fr-FR" sz="3600" dirty="0"/>
            </a:br>
            <a:endParaRPr lang="fr-FR" sz="3600" dirty="0"/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AD14981F-AE37-BC1C-E71B-D7F6E02E35B6}"/>
              </a:ext>
            </a:extLst>
          </p:cNvPr>
          <p:cNvSpPr/>
          <p:nvPr/>
        </p:nvSpPr>
        <p:spPr>
          <a:xfrm rot="3075358">
            <a:off x="6191565" y="4806916"/>
            <a:ext cx="2748199" cy="2486161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36" name="Picture 12" descr="Bloc-notes - Icônes interface gratuites">
            <a:extLst>
              <a:ext uri="{FF2B5EF4-FFF2-40B4-BE49-F238E27FC236}">
                <a16:creationId xmlns:a16="http://schemas.microsoft.com/office/drawing/2014/main" id="{FF6DE71A-1B64-CDF4-4E0F-2CA2C65F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458858"/>
            <a:ext cx="1971049" cy="19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5555364" y="8429606"/>
            <a:ext cx="767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 err="1">
                <a:effectLst/>
              </a:rPr>
              <a:t>Modele</a:t>
            </a:r>
            <a:r>
              <a:rPr lang="fr-FR" sz="3600" dirty="0">
                <a:effectLst/>
              </a:rPr>
              <a:t> Final (ensemble de règles)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6650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des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systémes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d’aide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à la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stratégie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thérapeutique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97493C-4795-1C70-E283-D25EFDEA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7146"/>
            <a:ext cx="11963400" cy="7792707"/>
          </a:xfrm>
          <a:prstGeom prst="rect">
            <a:avLst/>
          </a:prstGeom>
        </p:spPr>
      </p:pic>
      <p:sp>
        <p:nvSpPr>
          <p:cNvPr id="15" name="AutoShape 20">
            <a:extLst>
              <a:ext uri="{FF2B5EF4-FFF2-40B4-BE49-F238E27FC236}">
                <a16:creationId xmlns:a16="http://schemas.microsoft.com/office/drawing/2014/main" id="{5F9E7300-0688-C4CA-EC77-434A49D43EE5}"/>
              </a:ext>
            </a:extLst>
          </p:cNvPr>
          <p:cNvSpPr/>
          <p:nvPr/>
        </p:nvSpPr>
        <p:spPr>
          <a:xfrm rot="5400000" flipV="1">
            <a:off x="9105900" y="5181600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DF0625ED-01E4-F88E-F4B8-7E3F0763D4B3}"/>
              </a:ext>
            </a:extLst>
          </p:cNvPr>
          <p:cNvSpPr/>
          <p:nvPr/>
        </p:nvSpPr>
        <p:spPr>
          <a:xfrm rot="5400000" flipV="1">
            <a:off x="15505200" y="4344901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325D32-8A7B-32E8-993B-9C8C29970B59}"/>
              </a:ext>
            </a:extLst>
          </p:cNvPr>
          <p:cNvSpPr txBox="1"/>
          <p:nvPr/>
        </p:nvSpPr>
        <p:spPr>
          <a:xfrm>
            <a:off x="13520002" y="7043838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Améliore la qualité des traitements</a:t>
            </a:r>
            <a:endParaRPr lang="en-GB" sz="4400" dirty="0"/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3CFD9590-D92C-188D-FC50-92A10058D27C}"/>
              </a:ext>
            </a:extLst>
          </p:cNvPr>
          <p:cNvSpPr/>
          <p:nvPr/>
        </p:nvSpPr>
        <p:spPr>
          <a:xfrm rot="5400000" flipV="1">
            <a:off x="15505201" y="758506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BAED1CA1-2AD0-CF46-A57F-264102F2BE15}"/>
              </a:ext>
            </a:extLst>
          </p:cNvPr>
          <p:cNvSpPr/>
          <p:nvPr/>
        </p:nvSpPr>
        <p:spPr>
          <a:xfrm rot="5400000" flipV="1">
            <a:off x="15505201" y="2610430"/>
            <a:ext cx="0" cy="464519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0D5765F-78DA-3682-92B5-71C1FCA6FA14}"/>
              </a:ext>
            </a:extLst>
          </p:cNvPr>
          <p:cNvSpPr txBox="1"/>
          <p:nvPr/>
        </p:nvSpPr>
        <p:spPr>
          <a:xfrm>
            <a:off x="13520000" y="1302426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Information sur les médicaments</a:t>
            </a:r>
            <a:endParaRPr lang="en-GB" sz="4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E2DCBD-58C0-5210-A070-0796ABBA8BC0}"/>
              </a:ext>
            </a:extLst>
          </p:cNvPr>
          <p:cNvSpPr txBox="1"/>
          <p:nvPr/>
        </p:nvSpPr>
        <p:spPr>
          <a:xfrm>
            <a:off x="13520001" y="3307240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Interactions </a:t>
            </a:r>
            <a:r>
              <a:rPr lang="en-GB" sz="4400" dirty="0" err="1"/>
              <a:t>médicamenteuses</a:t>
            </a:r>
            <a:endParaRPr lang="en-GB" sz="4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704E2F1-5210-F81F-9853-E3595B0C16C1}"/>
              </a:ext>
            </a:extLst>
          </p:cNvPr>
          <p:cNvSpPr txBox="1"/>
          <p:nvPr/>
        </p:nvSpPr>
        <p:spPr>
          <a:xfrm>
            <a:off x="13519999" y="5032782"/>
            <a:ext cx="4477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Validation des prescriptions</a:t>
            </a:r>
          </a:p>
        </p:txBody>
      </p:sp>
    </p:spTree>
    <p:extLst>
      <p:ext uri="{BB962C8B-B14F-4D97-AF65-F5344CB8AC3E}">
        <p14:creationId xmlns:p14="http://schemas.microsoft.com/office/powerpoint/2010/main" val="99455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proteger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et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ontologie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6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261A941-AEA5-B9F7-B7A1-E1B12C17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526" y="1327665"/>
            <a:ext cx="6398274" cy="685800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B8746E4C-5FBA-70EF-FFF1-17DF729B43F9}"/>
              </a:ext>
            </a:extLst>
          </p:cNvPr>
          <p:cNvSpPr txBox="1"/>
          <p:nvPr/>
        </p:nvSpPr>
        <p:spPr>
          <a:xfrm>
            <a:off x="11303000" y="8260294"/>
            <a:ext cx="672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/>
              <a:t>Ensemble de </a:t>
            </a:r>
            <a:r>
              <a:rPr lang="fr-FR" sz="3600" dirty="0" err="1"/>
              <a:t>concepte</a:t>
            </a:r>
            <a:r>
              <a:rPr lang="fr-FR" sz="3600" dirty="0"/>
              <a:t> lié par des relation </a:t>
            </a:r>
            <a:r>
              <a:rPr lang="fr-FR" sz="3600" dirty="0" err="1"/>
              <a:t>semantique</a:t>
            </a:r>
            <a:endParaRPr lang="fr-FR" sz="3600" dirty="0"/>
          </a:p>
        </p:txBody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CFA0C2BF-1FDF-35F3-5D70-9C4817A1413B}"/>
              </a:ext>
            </a:extLst>
          </p:cNvPr>
          <p:cNvSpPr/>
          <p:nvPr/>
        </p:nvSpPr>
        <p:spPr>
          <a:xfrm rot="5400000" flipV="1">
            <a:off x="6819900" y="5181600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829ADD3-CA2D-5CDD-B05B-2C0FA186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6" y="2240997"/>
            <a:ext cx="10286997" cy="548163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B27DAAC-FB97-8804-6436-531DBBF3795F}"/>
              </a:ext>
            </a:extLst>
          </p:cNvPr>
          <p:cNvSpPr txBox="1"/>
          <p:nvPr/>
        </p:nvSpPr>
        <p:spPr>
          <a:xfrm>
            <a:off x="1935742" y="7722634"/>
            <a:ext cx="672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/>
              <a:t>Logiciel </a:t>
            </a:r>
            <a:r>
              <a:rPr lang="fr-FR" sz="3600" dirty="0" err="1"/>
              <a:t>Proteger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3269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de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notre</a:t>
              </a: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ontologie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7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5ABEB7-B2DE-66B5-0CF0-3D1B1A5D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4499"/>
            <a:ext cx="7239000" cy="643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0E35C0D-9E3F-92FA-83F6-83D9DA7DC955}"/>
              </a:ext>
            </a:extLst>
          </p:cNvPr>
          <p:cNvSpPr txBox="1"/>
          <p:nvPr/>
        </p:nvSpPr>
        <p:spPr>
          <a:xfrm>
            <a:off x="1066800" y="8021826"/>
            <a:ext cx="672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/>
              <a:t>Notre ontologie basé sur la question 2.1 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8D8609AD-F8B6-6125-4328-03AA1D5F6803}"/>
              </a:ext>
            </a:extLst>
          </p:cNvPr>
          <p:cNvSpPr/>
          <p:nvPr/>
        </p:nvSpPr>
        <p:spPr>
          <a:xfrm>
            <a:off x="7239000" y="3861517"/>
            <a:ext cx="4600714" cy="2486161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2F3D013-7C1E-2926-A521-198AC673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3150598"/>
            <a:ext cx="681422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75BDAD9-FF6A-0C0B-96C6-C363B421E150}"/>
              </a:ext>
            </a:extLst>
          </p:cNvPr>
          <p:cNvSpPr txBox="1"/>
          <p:nvPr/>
        </p:nvSpPr>
        <p:spPr>
          <a:xfrm>
            <a:off x="11353800" y="7807902"/>
            <a:ext cx="672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3600" dirty="0"/>
              <a:t>Intégration de notre ontologie dans </a:t>
            </a:r>
            <a:r>
              <a:rPr lang="fr-FR" sz="3600" dirty="0" err="1"/>
              <a:t>ontoUrgence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42505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323</Words>
  <Application>Microsoft Office PowerPoint</Application>
  <PresentationFormat>Personnalisé</PresentationFormat>
  <Paragraphs>73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Kollektif Bold</vt:lpstr>
      <vt:lpstr>Aileron</vt:lpstr>
      <vt:lpstr>Open Sans</vt:lpstr>
      <vt:lpstr>Calibri</vt:lpstr>
      <vt:lpstr>Aileron Bold</vt:lpstr>
      <vt:lpstr>Open Sans Extra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Copie de Covid-Slide</dc:title>
  <cp:lastModifiedBy>pc</cp:lastModifiedBy>
  <cp:revision>6</cp:revision>
  <dcterms:created xsi:type="dcterms:W3CDTF">2006-08-16T00:00:00Z</dcterms:created>
  <dcterms:modified xsi:type="dcterms:W3CDTF">2024-11-25T01:25:31Z</dcterms:modified>
  <dc:identifier>DAGXTl9y-Fo</dc:identifier>
</cp:coreProperties>
</file>